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83" r:id="rId5"/>
    <p:sldId id="259" r:id="rId6"/>
    <p:sldId id="264" r:id="rId7"/>
    <p:sldId id="260" r:id="rId8"/>
    <p:sldId id="261" r:id="rId9"/>
    <p:sldId id="262" r:id="rId10"/>
    <p:sldId id="263" r:id="rId11"/>
    <p:sldId id="265" r:id="rId12"/>
    <p:sldId id="266" r:id="rId13"/>
    <p:sldId id="267" r:id="rId14"/>
    <p:sldId id="271" r:id="rId15"/>
    <p:sldId id="284" r:id="rId16"/>
    <p:sldId id="285" r:id="rId17"/>
    <p:sldId id="269" r:id="rId18"/>
    <p:sldId id="268" r:id="rId19"/>
    <p:sldId id="270" r:id="rId20"/>
    <p:sldId id="273" r:id="rId21"/>
    <p:sldId id="274" r:id="rId22"/>
    <p:sldId id="278" r:id="rId23"/>
    <p:sldId id="276" r:id="rId24"/>
    <p:sldId id="275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E087C-A827-4473-B859-48E8A28E50A4}" type="datetimeFigureOut">
              <a:rPr lang="en-GB" smtClean="0"/>
              <a:pPr/>
              <a:t>28/01/2016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64DB0-5C7F-4C20-9B0D-E5CC4DB8E67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400050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E087C-A827-4473-B859-48E8A28E50A4}" type="datetimeFigureOut">
              <a:rPr lang="en-GB" smtClean="0"/>
              <a:pPr/>
              <a:t>28/01/2016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64DB0-5C7F-4C20-9B0D-E5CC4DB8E67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273621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E087C-A827-4473-B859-48E8A28E50A4}" type="datetimeFigureOut">
              <a:rPr lang="en-GB" smtClean="0"/>
              <a:pPr/>
              <a:t>28/01/2016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64DB0-5C7F-4C20-9B0D-E5CC4DB8E67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042640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E087C-A827-4473-B859-48E8A28E50A4}" type="datetimeFigureOut">
              <a:rPr lang="en-GB" smtClean="0"/>
              <a:pPr/>
              <a:t>28/01/2016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64DB0-5C7F-4C20-9B0D-E5CC4DB8E67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039771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E087C-A827-4473-B859-48E8A28E50A4}" type="datetimeFigureOut">
              <a:rPr lang="en-GB" smtClean="0"/>
              <a:pPr/>
              <a:t>28/01/2016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64DB0-5C7F-4C20-9B0D-E5CC4DB8E67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783621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E087C-A827-4473-B859-48E8A28E50A4}" type="datetimeFigureOut">
              <a:rPr lang="en-GB" smtClean="0"/>
              <a:pPr/>
              <a:t>28/01/2016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64DB0-5C7F-4C20-9B0D-E5CC4DB8E67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623648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E087C-A827-4473-B859-48E8A28E50A4}" type="datetimeFigureOut">
              <a:rPr lang="en-GB" smtClean="0"/>
              <a:pPr/>
              <a:t>28/01/2016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64DB0-5C7F-4C20-9B0D-E5CC4DB8E67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076190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E087C-A827-4473-B859-48E8A28E50A4}" type="datetimeFigureOut">
              <a:rPr lang="en-GB" smtClean="0"/>
              <a:pPr/>
              <a:t>28/01/2016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64DB0-5C7F-4C20-9B0D-E5CC4DB8E67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749327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E087C-A827-4473-B859-48E8A28E50A4}" type="datetimeFigureOut">
              <a:rPr lang="en-GB" smtClean="0"/>
              <a:pPr/>
              <a:t>28/01/2016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64DB0-5C7F-4C20-9B0D-E5CC4DB8E67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245350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E087C-A827-4473-B859-48E8A28E50A4}" type="datetimeFigureOut">
              <a:rPr lang="en-GB" smtClean="0"/>
              <a:pPr/>
              <a:t>28/01/2016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64DB0-5C7F-4C20-9B0D-E5CC4DB8E67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361114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E087C-A827-4473-B859-48E8A28E50A4}" type="datetimeFigureOut">
              <a:rPr lang="en-GB" smtClean="0"/>
              <a:pPr/>
              <a:t>28/01/2016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64DB0-5C7F-4C20-9B0D-E5CC4DB8E67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565241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EE087C-A827-4473-B859-48E8A28E50A4}" type="datetimeFigureOut">
              <a:rPr lang="en-GB" smtClean="0"/>
              <a:pPr/>
              <a:t>28/01/2016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64DB0-5C7F-4C20-9B0D-E5CC4DB8E67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6594497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profa\Desktop\ZVUK\Prez02.mp3" TargetMode="Externa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profa\Desktop\ZVUK\Prez03.mp3" TargetMode="Externa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profa\Desktop\ZVUK\Prez06.mp3" TargetMode="External"/><Relationship Id="rId5" Type="http://schemas.openxmlformats.org/officeDocument/2006/relationships/image" Target="../media/image6.pn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profa\Desktop\ZVUK\Prez08.mp3" TargetMode="Externa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gif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profa\Desktop\ZVUK\Prez09.mp3" TargetMode="Externa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profa\Desktop\ZVUK\Prez10.mp3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profa\Desktop\ZVUK\Prez15.mp3" TargetMode="Externa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profa\Desktop\ZVUK\Prez19.mp3" TargetMode="Externa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profa\Desktop\ZVUK\Prez20.mp3" TargetMode="Externa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profa\Desktop\ZVUK\Prez21.mp3" TargetMode="Externa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profa\Desktop\ZVUK\Prez22.mp3" TargetMode="Externa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profa\Desktop\ZVUK\Prez23.mp3" TargetMode="Externa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profa\Desktop\ZVUK\Prez24.mp3" TargetMode="Externa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profa\Desktop\ZVUK\Prez24-a.mp3" TargetMode="Externa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profa\Desktop\ZVUK\Prez25.mp3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profa\Desktop\ZVUK\Prez25-b.mp3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profa\Desktop\ZVUK\Prez31.mp3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82" y="-32328"/>
            <a:ext cx="9136391" cy="6890328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8773" y="908720"/>
            <a:ext cx="7920879" cy="1728192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solidFill>
                  <a:schemeClr val="bg1">
                    <a:lumMod val="85000"/>
                    <a:lumOff val="15000"/>
                  </a:schemeClr>
                </a:solidFill>
                <a:latin typeface="Trebuchet MS" pitchFamily="34" charset="0"/>
              </a:rPr>
              <a:t>Trg</a:t>
            </a:r>
            <a:r>
              <a:rPr lang="en-US" b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rebuchet MS" pitchFamily="34" charset="0"/>
              </a:rPr>
              <a:t> </a:t>
            </a:r>
            <a:r>
              <a:rPr lang="en-US" b="1" dirty="0" err="1" smtClean="0">
                <a:solidFill>
                  <a:schemeClr val="bg1">
                    <a:lumMod val="85000"/>
                    <a:lumOff val="15000"/>
                  </a:schemeClr>
                </a:solidFill>
                <a:latin typeface="Trebuchet MS" pitchFamily="34" charset="0"/>
              </a:rPr>
              <a:t>hrvatskih</a:t>
            </a:r>
            <a:r>
              <a:rPr lang="en-US" b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rebuchet MS" pitchFamily="34" charset="0"/>
              </a:rPr>
              <a:t> </a:t>
            </a:r>
            <a:r>
              <a:rPr lang="en-US" b="1" dirty="0" err="1" smtClean="0">
                <a:solidFill>
                  <a:schemeClr val="bg1">
                    <a:lumMod val="85000"/>
                    <a:lumOff val="15000"/>
                  </a:schemeClr>
                </a:solidFill>
                <a:latin typeface="Trebuchet MS" pitchFamily="34" charset="0"/>
              </a:rPr>
              <a:t>velikana</a:t>
            </a:r>
            <a:r>
              <a:rPr lang="en-US" b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rebuchet MS" pitchFamily="34" charset="0"/>
              </a:rPr>
              <a:t> </a:t>
            </a:r>
            <a:r>
              <a:rPr lang="hr-HR" b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rebuchet MS" pitchFamily="34" charset="0"/>
              </a:rPr>
              <a:t>(</a:t>
            </a:r>
            <a:r>
              <a:rPr lang="hr-HR" b="1" i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rebuchet MS" pitchFamily="34" charset="0"/>
              </a:rPr>
              <a:t>Rondo</a:t>
            </a:r>
            <a:r>
              <a:rPr lang="hr-HR" b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rebuchet MS" pitchFamily="34" charset="0"/>
              </a:rPr>
              <a:t>) u Mostaru</a:t>
            </a:r>
            <a:r>
              <a:rPr lang="hr-HR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/>
            </a:r>
            <a:br>
              <a:rPr lang="hr-HR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</a:br>
            <a:endParaRPr lang="en-GB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0841" y="2548740"/>
            <a:ext cx="6696744" cy="1728192"/>
          </a:xfrm>
        </p:spPr>
        <p:txBody>
          <a:bodyPr>
            <a:normAutofit/>
          </a:bodyPr>
          <a:lstStyle/>
          <a:p>
            <a:r>
              <a:rPr lang="hr-HR" sz="220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Trebuchet MS" pitchFamily="34" charset="0"/>
              </a:rPr>
              <a:t>Povijest i suvremene perspektive obilježavanja središnjih gradskih površina s naglaskom na problemu javne skulpture</a:t>
            </a:r>
          </a:p>
          <a:p>
            <a:endParaRPr lang="en-GB" sz="2400" b="1" dirty="0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43808" y="5134834"/>
            <a:ext cx="564451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r-HR" dirty="0" smtClean="0">
                <a:solidFill>
                  <a:schemeClr val="bg1"/>
                </a:solidFill>
                <a:latin typeface="Trebuchet MS" pitchFamily="34" charset="0"/>
              </a:rPr>
              <a:t>Sanja Zadro</a:t>
            </a:r>
            <a:br>
              <a:rPr lang="hr-HR" dirty="0" smtClean="0">
                <a:solidFill>
                  <a:schemeClr val="bg1"/>
                </a:solidFill>
                <a:latin typeface="Trebuchet MS" pitchFamily="34" charset="0"/>
              </a:rPr>
            </a:br>
            <a:r>
              <a:rPr lang="hr-HR" sz="1400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Trebuchet MS" pitchFamily="34" charset="0"/>
              </a:rPr>
              <a:t>kandidatkinja na Poslijediplomskom doktorskom studiju povijesti umjetnosti (Filozofski fakultet Sveučilišta u Zagrebu)</a:t>
            </a:r>
          </a:p>
        </p:txBody>
      </p:sp>
      <p:pic>
        <p:nvPicPr>
          <p:cNvPr id="8" name="Prez0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1285852" y="6215082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07412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15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957" y="404664"/>
            <a:ext cx="2352011" cy="2777915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5" name="TextBox 4"/>
          <p:cNvSpPr txBox="1"/>
          <p:nvPr/>
        </p:nvSpPr>
        <p:spPr>
          <a:xfrm>
            <a:off x="409569" y="231350"/>
            <a:ext cx="5616624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500" i="1" dirty="0" smtClean="0">
                <a:latin typeface="Trebuchet MS" pitchFamily="34" charset="0"/>
              </a:rPr>
              <a:t>Snaga razvoja svih naroda kroz povijest bila je mjerljiva  njihovom ljubavlju prema predstavljačkim umjetnostima. To se posebno odnosi na </a:t>
            </a:r>
            <a:r>
              <a:rPr lang="hr-HR" sz="1500" b="1" i="1" dirty="0" smtClean="0">
                <a:latin typeface="Trebuchet MS" pitchFamily="34" charset="0"/>
              </a:rPr>
              <a:t>kiparstvo </a:t>
            </a:r>
            <a:r>
              <a:rPr lang="hr-HR" sz="1500" i="1" dirty="0" smtClean="0">
                <a:latin typeface="Trebuchet MS" pitchFamily="34" charset="0"/>
              </a:rPr>
              <a:t>i dramu, tu skulpturu koja živi i govori. U slučaju antičke Grčke snaga naroda vidljiva je iz obiju umjetnosti. </a:t>
            </a:r>
          </a:p>
          <a:p>
            <a:r>
              <a:rPr lang="hr-HR" sz="1500" i="1" dirty="0" smtClean="0">
                <a:latin typeface="Trebuchet MS" pitchFamily="34" charset="0"/>
              </a:rPr>
              <a:t>U djetinjstvu je naroda, naime, kao i u svakom djetinjstvu, uz </a:t>
            </a:r>
            <a:r>
              <a:rPr lang="hr-HR" sz="1500" b="1" i="1" dirty="0" smtClean="0">
                <a:latin typeface="Trebuchet MS" pitchFamily="34" charset="0"/>
              </a:rPr>
              <a:t>ljubav prema stvaranju</a:t>
            </a:r>
            <a:r>
              <a:rPr lang="hr-HR" sz="1500" i="1" dirty="0" smtClean="0">
                <a:latin typeface="Trebuchet MS" pitchFamily="34" charset="0"/>
              </a:rPr>
              <a:t>, uvijek prisutna i ljubav prema pretvaranju. Ne oduševljava ga samo glumljenje radi scene, nego i glumljenje zbog same glume. Dramu stoga odlikuje više strasti u izvedbi, ona očekuje više posvećenosti i uživljavanja. Kad je njezin razvoj na vrhuncu, snaga naroda je također na vrhuncu. Kiparstvo pak uvijek zahtjeva pokoravanje strogom zakonu i njegov je razvoj također dokaz da narod ubrzano i živo napreduje. </a:t>
            </a:r>
            <a:r>
              <a:rPr lang="hr-HR" sz="1500" b="1" i="1" dirty="0" smtClean="0">
                <a:latin typeface="Trebuchet MS" pitchFamily="34" charset="0"/>
              </a:rPr>
              <a:t>Apatičan, slab i dekadentan narod nikad se ne može podičiti izvrsnim kiparstvom. </a:t>
            </a:r>
            <a:r>
              <a:rPr lang="hr-HR" sz="1500" i="1" dirty="0" smtClean="0">
                <a:latin typeface="Trebuchet MS" pitchFamily="34" charset="0"/>
              </a:rPr>
              <a:t>Drama mu može i ostati ljupka i duhovita, ali je kiparstvo u vremenu opadanja uvijek bezvrijedno. </a:t>
            </a:r>
            <a:endParaRPr lang="en-GB" sz="1500" i="1" dirty="0">
              <a:latin typeface="Trebuchet MS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24128" y="3861048"/>
            <a:ext cx="3419872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1900" b="1" dirty="0" err="1" smtClean="0"/>
              <a:t>John</a:t>
            </a:r>
            <a:r>
              <a:rPr lang="hr-HR" sz="1900" b="1" dirty="0" smtClean="0"/>
              <a:t> </a:t>
            </a:r>
            <a:r>
              <a:rPr lang="hr-HR" sz="1900" b="1" dirty="0" err="1" smtClean="0"/>
              <a:t>Ruskin</a:t>
            </a:r>
            <a:r>
              <a:rPr lang="hr-HR" sz="1900" b="1" dirty="0" smtClean="0"/>
              <a:t> (1819. – 1900.)</a:t>
            </a:r>
          </a:p>
          <a:p>
            <a:pPr algn="ctr"/>
            <a:r>
              <a:rPr lang="hr-HR" sz="1400" dirty="0" smtClean="0"/>
              <a:t>Britanski pisac, teoretičar i kritičar umjetnosti, esejist, sociolog, književni kritičar i sveučilišni profesor povijesti umjetnosti na </a:t>
            </a:r>
            <a:r>
              <a:rPr lang="hr-HR" sz="1400" dirty="0" err="1" smtClean="0"/>
              <a:t>Oxfordu</a:t>
            </a:r>
            <a:r>
              <a:rPr lang="hr-HR" sz="1400" dirty="0" smtClean="0"/>
              <a:t>. Jedan od mislioca XIX. stoljeća koji je, s jedne strane, bio povezan s romantičarskim pokretom, a s druge je motivirao  reformu umjetničkoga obrta temeljenu na ideji moralne reforme društva započetu radom </a:t>
            </a:r>
            <a:r>
              <a:rPr lang="hr-HR" sz="1600" b="1" dirty="0" err="1" smtClean="0"/>
              <a:t>Williama</a:t>
            </a:r>
            <a:r>
              <a:rPr lang="hr-HR" sz="1600" b="1" dirty="0" smtClean="0"/>
              <a:t> </a:t>
            </a:r>
            <a:r>
              <a:rPr lang="hr-HR" sz="1600" b="1" dirty="0" err="1" smtClean="0"/>
              <a:t>Morrisa</a:t>
            </a:r>
            <a:r>
              <a:rPr lang="hr-HR" sz="1600" b="1" dirty="0" smtClean="0"/>
              <a:t> </a:t>
            </a:r>
            <a:r>
              <a:rPr lang="hr-HR" sz="1400" dirty="0" smtClean="0"/>
              <a:t>i </a:t>
            </a:r>
            <a:r>
              <a:rPr lang="hr-HR" sz="1400" dirty="0" err="1" smtClean="0"/>
              <a:t>Arts</a:t>
            </a:r>
            <a:r>
              <a:rPr lang="hr-HR" sz="1400" dirty="0" smtClean="0"/>
              <a:t>&amp;</a:t>
            </a:r>
            <a:r>
              <a:rPr lang="hr-HR" sz="1400" dirty="0" err="1" smtClean="0"/>
              <a:t>Crafts</a:t>
            </a:r>
            <a:r>
              <a:rPr lang="hr-HR" sz="1400" dirty="0" smtClean="0"/>
              <a:t> pokreta)</a:t>
            </a:r>
            <a:endParaRPr lang="en-GB" sz="1400" dirty="0" smtClean="0"/>
          </a:p>
          <a:p>
            <a:endParaRPr lang="en-GB" dirty="0"/>
          </a:p>
        </p:txBody>
      </p:sp>
      <p:pic>
        <p:nvPicPr>
          <p:cNvPr id="8" name="Prez03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57224" y="6357958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51439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24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326975"/>
            <a:ext cx="5184576" cy="18722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r-HR" sz="1800" i="1" dirty="0" smtClean="0">
                <a:latin typeface="Trebuchet MS" pitchFamily="34" charset="0"/>
              </a:rPr>
              <a:t>Umjetnost za mene, a nadam se i za vas, predstavlja nešto ozbiljno. Stoga nipošto ne smije biti isključena iz svega što zaokuplja vaše misli. </a:t>
            </a:r>
            <a:r>
              <a:rPr lang="hr-HR" sz="2200" i="1" dirty="0" smtClean="0">
                <a:latin typeface="Trebuchet MS" pitchFamily="34" charset="0"/>
              </a:rPr>
              <a:t>To je nešto o čemu svaki ozbiljan i razuman čovjek mora imati svoje mišljenje.</a:t>
            </a:r>
          </a:p>
          <a:p>
            <a:pPr marL="0" indent="0">
              <a:buNone/>
            </a:pPr>
            <a:endParaRPr lang="hr-HR" sz="1600" i="1" dirty="0" smtClean="0">
              <a:latin typeface="Trebuchet MS" pitchFamily="34" charset="0"/>
            </a:endParaRPr>
          </a:p>
          <a:p>
            <a:pPr marL="0" indent="0">
              <a:buNone/>
            </a:pPr>
            <a:endParaRPr lang="hr-HR" sz="1600" i="1" dirty="0" smtClean="0">
              <a:latin typeface="Trebuchet MS" pitchFamily="34" charset="0"/>
            </a:endParaRPr>
          </a:p>
          <a:p>
            <a:pPr marL="0" indent="0">
              <a:buNone/>
            </a:pPr>
            <a:endParaRPr lang="hr-HR" sz="1600" i="1" dirty="0">
              <a:latin typeface="Trebuchet MS" pitchFamily="34" charset="0"/>
            </a:endParaRPr>
          </a:p>
          <a:p>
            <a:pPr marL="0" indent="0">
              <a:buNone/>
            </a:pPr>
            <a:endParaRPr lang="hr-HR" sz="1600" i="1" dirty="0">
              <a:latin typeface="Trebuchet MS" pitchFamily="34" charset="0"/>
            </a:endParaRPr>
          </a:p>
          <a:p>
            <a:pPr marL="0" indent="0">
              <a:buNone/>
            </a:pPr>
            <a:r>
              <a:rPr lang="hr-HR" sz="2000" b="1" i="1" dirty="0" err="1" smtClean="0">
                <a:latin typeface="Trebuchet MS" pitchFamily="34" charset="0"/>
              </a:rPr>
              <a:t>William</a:t>
            </a:r>
            <a:r>
              <a:rPr lang="hr-HR" sz="2000" b="1" i="1" dirty="0" smtClean="0">
                <a:latin typeface="Trebuchet MS" pitchFamily="34" charset="0"/>
              </a:rPr>
              <a:t> </a:t>
            </a:r>
            <a:r>
              <a:rPr lang="hr-HR" sz="2000" b="1" i="1" dirty="0" err="1" smtClean="0">
                <a:latin typeface="Trebuchet MS" pitchFamily="34" charset="0"/>
              </a:rPr>
              <a:t>Morris</a:t>
            </a:r>
            <a:r>
              <a:rPr lang="hr-HR" sz="2000" b="1" i="1" dirty="0" smtClean="0">
                <a:latin typeface="Trebuchet MS" pitchFamily="34" charset="0"/>
              </a:rPr>
              <a:t> (1834. – 1896.)</a:t>
            </a:r>
          </a:p>
          <a:p>
            <a:pPr marL="0" indent="0">
              <a:buNone/>
            </a:pPr>
            <a:r>
              <a:rPr lang="hr-HR" sz="1500" i="1" dirty="0" smtClean="0">
                <a:latin typeface="Trebuchet MS" pitchFamily="34" charset="0"/>
              </a:rPr>
              <a:t>Britanski pisac i društveni aktivist, dizajner i teoretičar dizajna, idejni pokretač </a:t>
            </a:r>
            <a:r>
              <a:rPr lang="hr-HR" sz="1500" i="1" dirty="0" err="1" smtClean="0">
                <a:latin typeface="Trebuchet MS" pitchFamily="34" charset="0"/>
              </a:rPr>
              <a:t>Arts</a:t>
            </a:r>
            <a:r>
              <a:rPr lang="hr-HR" sz="1500" i="1" dirty="0" smtClean="0">
                <a:latin typeface="Trebuchet MS" pitchFamily="34" charset="0"/>
              </a:rPr>
              <a:t>&amp;</a:t>
            </a:r>
            <a:r>
              <a:rPr lang="hr-HR" sz="1500" i="1" dirty="0" err="1" smtClean="0">
                <a:latin typeface="Trebuchet MS" pitchFamily="34" charset="0"/>
              </a:rPr>
              <a:t>Crafts</a:t>
            </a:r>
            <a:r>
              <a:rPr lang="hr-HR" sz="1500" i="1" dirty="0" smtClean="0">
                <a:latin typeface="Trebuchet MS" pitchFamily="34" charset="0"/>
              </a:rPr>
              <a:t> pokreta zasnovanoga na zamisli reforme društva uslijed industrijske revolucije zasađivanjem umjetničkoga obrta na </a:t>
            </a:r>
            <a:r>
              <a:rPr lang="hr-HR" sz="1800" b="1" i="1" dirty="0" smtClean="0">
                <a:latin typeface="Trebuchet MS" pitchFamily="34" charset="0"/>
              </a:rPr>
              <a:t>nove moralne temelje </a:t>
            </a:r>
            <a:r>
              <a:rPr lang="hr-HR" sz="1500" i="1" dirty="0" smtClean="0">
                <a:latin typeface="Trebuchet MS" pitchFamily="34" charset="0"/>
              </a:rPr>
              <a:t>koji bi uz kriterij funkcije uzeli u obzir i estetsku i socijalnu dimenziju proizvodnje odnosno manufakture. </a:t>
            </a:r>
            <a:endParaRPr lang="hr-HR" sz="1500" i="1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1600" i="1" dirty="0">
              <a:latin typeface="Trebuchet MS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404665"/>
            <a:ext cx="2860759" cy="36003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rez06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20745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42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548680"/>
            <a:ext cx="6780245" cy="5085184"/>
          </a:xfrm>
          <a:prstGeom prst="rect">
            <a:avLst/>
          </a:prstGeom>
          <a:ln>
            <a:solidFill>
              <a:schemeClr val="bg1">
                <a:lumMod val="95000"/>
                <a:lumOff val="5000"/>
              </a:schemeClr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1255292" y="5949280"/>
            <a:ext cx="67802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r-HR" dirty="0">
                <a:latin typeface="Trebuchet MS" pitchFamily="34" charset="0"/>
              </a:rPr>
              <a:t>Šime </a:t>
            </a:r>
            <a:r>
              <a:rPr lang="hr-HR" dirty="0" err="1">
                <a:latin typeface="Trebuchet MS" pitchFamily="34" charset="0"/>
              </a:rPr>
              <a:t>Vidulin</a:t>
            </a:r>
            <a:r>
              <a:rPr lang="hr-HR" dirty="0">
                <a:latin typeface="Trebuchet MS" pitchFamily="34" charset="0"/>
              </a:rPr>
              <a:t> : spomenik Marku Maruliću ispred Hrvatskoga doma Herceg Stjepan Kosača u Mostaru, 2005.</a:t>
            </a:r>
            <a:endParaRPr lang="en-GB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8832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346739"/>
            <a:ext cx="3475978" cy="4111431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5" name="TextBox 4"/>
          <p:cNvSpPr txBox="1"/>
          <p:nvPr/>
        </p:nvSpPr>
        <p:spPr>
          <a:xfrm>
            <a:off x="323528" y="216968"/>
            <a:ext cx="5112568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600" b="1" dirty="0" smtClean="0"/>
              <a:t>Marko Marulić (1450. – 1524.)</a:t>
            </a:r>
          </a:p>
          <a:p>
            <a:endParaRPr lang="hr-HR" dirty="0"/>
          </a:p>
          <a:p>
            <a:r>
              <a:rPr lang="hr-HR" dirty="0" smtClean="0"/>
              <a:t>Hrvatski književnik, latinist, prevoditelj, humanist europskoga glasa i utjecaja.</a:t>
            </a:r>
          </a:p>
          <a:p>
            <a:endParaRPr lang="hr-HR" dirty="0"/>
          </a:p>
          <a:p>
            <a:r>
              <a:rPr lang="hr-HR" dirty="0" smtClean="0"/>
              <a:t>Najviše je pisao na latinskom, ali mu je opus na hrvatskom jeziku toliko značajan da mu je priskrbio titulu </a:t>
            </a:r>
            <a:r>
              <a:rPr lang="hr-HR" b="1" dirty="0" smtClean="0"/>
              <a:t>„oca hrvatske književnosti”</a:t>
            </a:r>
            <a:r>
              <a:rPr lang="hr-HR" dirty="0" smtClean="0"/>
              <a:t>. Nekolicinu djela napisao je na talijanskom. Autor je niza proznih i pjesničkih tekstova, </a:t>
            </a:r>
            <a:r>
              <a:rPr lang="en-GB" dirty="0" err="1" smtClean="0"/>
              <a:t>moralno-teološk</a:t>
            </a:r>
            <a:r>
              <a:rPr lang="hr-HR" dirty="0" smtClean="0"/>
              <a:t>ih </a:t>
            </a:r>
            <a:r>
              <a:rPr lang="en-GB" dirty="0" smtClean="0"/>
              <a:t>i </a:t>
            </a:r>
            <a:r>
              <a:rPr lang="en-GB" dirty="0" err="1" smtClean="0"/>
              <a:t>kulturnopovijesn</a:t>
            </a:r>
            <a:r>
              <a:rPr lang="hr-HR" dirty="0" smtClean="0"/>
              <a:t>ih</a:t>
            </a:r>
            <a:r>
              <a:rPr lang="en-GB" dirty="0" smtClean="0"/>
              <a:t> </a:t>
            </a:r>
            <a:r>
              <a:rPr lang="en-GB" dirty="0" err="1" smtClean="0"/>
              <a:t>rasprav</a:t>
            </a:r>
            <a:r>
              <a:rPr lang="hr-HR" dirty="0" smtClean="0"/>
              <a:t>a</a:t>
            </a:r>
            <a:r>
              <a:rPr lang="en-GB" dirty="0" smtClean="0"/>
              <a:t>, </a:t>
            </a:r>
            <a:r>
              <a:rPr lang="en-GB" dirty="0" err="1" smtClean="0"/>
              <a:t>propovijedi</a:t>
            </a:r>
            <a:r>
              <a:rPr lang="hr-HR" dirty="0" smtClean="0"/>
              <a:t> i </a:t>
            </a:r>
            <a:r>
              <a:rPr lang="en-GB" dirty="0" err="1" smtClean="0"/>
              <a:t>epov</a:t>
            </a:r>
            <a:r>
              <a:rPr lang="hr-HR" dirty="0" smtClean="0"/>
              <a:t>a. </a:t>
            </a:r>
            <a:r>
              <a:rPr lang="en-GB" dirty="0" err="1" smtClean="0"/>
              <a:t>Prevodio</a:t>
            </a:r>
            <a:r>
              <a:rPr lang="en-GB" dirty="0" smtClean="0"/>
              <a:t> </a:t>
            </a:r>
            <a:r>
              <a:rPr lang="en-GB" dirty="0"/>
              <a:t>je s </a:t>
            </a:r>
            <a:r>
              <a:rPr lang="en-GB" dirty="0" err="1"/>
              <a:t>latinskog</a:t>
            </a:r>
            <a:r>
              <a:rPr lang="en-GB" dirty="0"/>
              <a:t> i </a:t>
            </a:r>
            <a:r>
              <a:rPr lang="en-GB" dirty="0" err="1"/>
              <a:t>talijanskog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hrvatski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s </a:t>
            </a:r>
            <a:r>
              <a:rPr lang="en-GB" dirty="0" err="1"/>
              <a:t>hrvatskog</a:t>
            </a:r>
            <a:r>
              <a:rPr lang="en-GB" dirty="0"/>
              <a:t> i </a:t>
            </a:r>
            <a:r>
              <a:rPr lang="en-GB" dirty="0" err="1"/>
              <a:t>talijanskog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latinski</a:t>
            </a:r>
            <a:r>
              <a:rPr lang="en-GB" dirty="0"/>
              <a:t>. </a:t>
            </a:r>
            <a:endParaRPr lang="hr-HR" dirty="0" smtClean="0"/>
          </a:p>
          <a:p>
            <a:endParaRPr lang="hr-HR" dirty="0" smtClean="0"/>
          </a:p>
          <a:p>
            <a:r>
              <a:rPr lang="hr-HR" dirty="0" smtClean="0"/>
              <a:t>Najznačajnije djelo na hrvatskom jeziku mu je biblijsko-</a:t>
            </a:r>
            <a:r>
              <a:rPr lang="hr-HR" dirty="0" err="1" smtClean="0"/>
              <a:t>vergilijevski</a:t>
            </a:r>
            <a:r>
              <a:rPr lang="hr-HR" dirty="0" smtClean="0"/>
              <a:t> ep </a:t>
            </a:r>
            <a:r>
              <a:rPr lang="hr-HR" b="1" i="1" dirty="0" smtClean="0"/>
              <a:t>Judita</a:t>
            </a:r>
            <a:r>
              <a:rPr lang="hr-HR" dirty="0" smtClean="0"/>
              <a:t> (prvo izdanje 1521.).</a:t>
            </a:r>
          </a:p>
          <a:p>
            <a:r>
              <a:rPr lang="hr-HR" sz="1400" dirty="0" smtClean="0"/>
              <a:t>Ostala djela na hrvatskom jeziku: biblijska poema Suzana, bogat korpus nabožne i moralističke poezije (</a:t>
            </a:r>
            <a:r>
              <a:rPr lang="en-GB" sz="1400" i="1" dirty="0" err="1"/>
              <a:t>Molitva</a:t>
            </a:r>
            <a:r>
              <a:rPr lang="en-GB" sz="1400" i="1" dirty="0"/>
              <a:t> </a:t>
            </a:r>
            <a:r>
              <a:rPr lang="en-GB" sz="1400" i="1" dirty="0" err="1"/>
              <a:t>suprotiva</a:t>
            </a:r>
            <a:r>
              <a:rPr lang="en-GB" sz="1400" i="1" dirty="0"/>
              <a:t> </a:t>
            </a:r>
            <a:r>
              <a:rPr lang="en-GB" sz="1400" i="1" dirty="0" err="1" smtClean="0"/>
              <a:t>Turkom</a:t>
            </a:r>
            <a:r>
              <a:rPr lang="hr-HR" sz="1400" dirty="0" smtClean="0"/>
              <a:t>, </a:t>
            </a:r>
            <a:r>
              <a:rPr lang="en-GB" sz="1400" i="1" dirty="0" err="1"/>
              <a:t>Tuženje</a:t>
            </a:r>
            <a:r>
              <a:rPr lang="en-GB" sz="1400" i="1" dirty="0"/>
              <a:t> </a:t>
            </a:r>
            <a:r>
              <a:rPr lang="en-GB" sz="1400" i="1" dirty="0" err="1"/>
              <a:t>grada</a:t>
            </a:r>
            <a:r>
              <a:rPr lang="en-GB" sz="1400" i="1" dirty="0"/>
              <a:t> </a:t>
            </a:r>
            <a:r>
              <a:rPr lang="en-GB" sz="1400" i="1" dirty="0" err="1" smtClean="0"/>
              <a:t>Hjerosolima</a:t>
            </a:r>
            <a:r>
              <a:rPr lang="hr-HR" sz="1400" dirty="0" smtClean="0"/>
              <a:t>)</a:t>
            </a:r>
          </a:p>
          <a:p>
            <a:r>
              <a:rPr lang="hr-HR" sz="1400" dirty="0" smtClean="0"/>
              <a:t>Ključna djela na latinskom jeziku: religiozni junačko-povijesni ep </a:t>
            </a:r>
            <a:r>
              <a:rPr lang="hr-HR" sz="1400" i="1" dirty="0" err="1" smtClean="0"/>
              <a:t>Davidijada</a:t>
            </a:r>
            <a:r>
              <a:rPr lang="hr-HR" sz="1400" dirty="0" smtClean="0"/>
              <a:t>, moralistički spis </a:t>
            </a:r>
            <a:r>
              <a:rPr lang="en-GB" sz="1400" i="1" dirty="0"/>
              <a:t>De </a:t>
            </a:r>
            <a:r>
              <a:rPr lang="en-GB" sz="1400" i="1" dirty="0" err="1"/>
              <a:t>institutione</a:t>
            </a:r>
            <a:r>
              <a:rPr lang="en-GB" sz="1400" i="1" dirty="0"/>
              <a:t> </a:t>
            </a:r>
            <a:r>
              <a:rPr lang="en-GB" sz="1400" i="1" dirty="0" err="1"/>
              <a:t>bene</a:t>
            </a:r>
            <a:r>
              <a:rPr lang="en-GB" sz="1400" i="1" dirty="0"/>
              <a:t> vivendi per exempla sanctorum</a:t>
            </a:r>
            <a:r>
              <a:rPr lang="en-GB" sz="1400" dirty="0"/>
              <a:t> </a:t>
            </a:r>
            <a:r>
              <a:rPr lang="en-GB" sz="1400" dirty="0" smtClean="0"/>
              <a:t>(</a:t>
            </a:r>
            <a:r>
              <a:rPr lang="en-GB" sz="1400" i="1" dirty="0" err="1" smtClean="0"/>
              <a:t>Pouke</a:t>
            </a:r>
            <a:r>
              <a:rPr lang="en-GB" sz="1400" i="1" dirty="0" smtClean="0"/>
              <a:t> </a:t>
            </a:r>
            <a:r>
              <a:rPr lang="en-GB" sz="1400" i="1" dirty="0" err="1"/>
              <a:t>za</a:t>
            </a:r>
            <a:r>
              <a:rPr lang="en-GB" sz="1400" i="1" dirty="0"/>
              <a:t> </a:t>
            </a:r>
            <a:r>
              <a:rPr lang="en-GB" sz="1400" i="1" dirty="0" err="1"/>
              <a:t>čestit</a:t>
            </a:r>
            <a:r>
              <a:rPr lang="en-GB" sz="1400" i="1" dirty="0"/>
              <a:t> </a:t>
            </a:r>
            <a:r>
              <a:rPr lang="en-GB" sz="1400" i="1" dirty="0" err="1"/>
              <a:t>život</a:t>
            </a:r>
            <a:r>
              <a:rPr lang="en-GB" sz="1400" i="1" dirty="0"/>
              <a:t> </a:t>
            </a:r>
            <a:r>
              <a:rPr lang="en-GB" sz="1400" i="1" dirty="0" err="1"/>
              <a:t>prema</a:t>
            </a:r>
            <a:r>
              <a:rPr lang="en-GB" sz="1400" i="1" dirty="0"/>
              <a:t> </a:t>
            </a:r>
            <a:r>
              <a:rPr lang="en-GB" sz="1400" i="1" dirty="0" err="1"/>
              <a:t>primjerima</a:t>
            </a:r>
            <a:r>
              <a:rPr lang="en-GB" sz="1400" i="1" dirty="0"/>
              <a:t> </a:t>
            </a:r>
            <a:r>
              <a:rPr lang="en-GB" sz="1400" i="1" dirty="0" err="1" smtClean="0"/>
              <a:t>svetaca</a:t>
            </a:r>
            <a:r>
              <a:rPr lang="en-GB" sz="1400" dirty="0" smtClean="0"/>
              <a:t>)</a:t>
            </a:r>
            <a:r>
              <a:rPr lang="en-GB" sz="1400" dirty="0"/>
              <a:t> </a:t>
            </a:r>
            <a:endParaRPr lang="hr-HR" sz="1400" dirty="0"/>
          </a:p>
          <a:p>
            <a:endParaRPr lang="en-GB" sz="1400" dirty="0"/>
          </a:p>
        </p:txBody>
      </p:sp>
      <p:pic>
        <p:nvPicPr>
          <p:cNvPr id="7" name="Prez08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286776" y="6215082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44292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19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116631"/>
            <a:ext cx="2091113" cy="316835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764704"/>
            <a:ext cx="3030243" cy="453650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3402378" cy="4536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2276872"/>
            <a:ext cx="2857500" cy="40767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="" xmlns:p14="http://schemas.microsoft.com/office/powerpoint/2010/main" val="1220309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297" y="476672"/>
            <a:ext cx="4378086" cy="5472608"/>
          </a:xfrm>
          <a:prstGeom prst="rect">
            <a:avLst/>
          </a:prstGeom>
          <a:ln>
            <a:solidFill>
              <a:schemeClr val="bg1">
                <a:lumMod val="95000"/>
                <a:lumOff val="5000"/>
              </a:schemeClr>
            </a:solidFill>
          </a:ln>
          <a:effectLst>
            <a:softEdge rad="63500"/>
          </a:effectLst>
        </p:spPr>
      </p:pic>
      <p:sp>
        <p:nvSpPr>
          <p:cNvPr id="5" name="TextBox 4"/>
          <p:cNvSpPr txBox="1"/>
          <p:nvPr/>
        </p:nvSpPr>
        <p:spPr>
          <a:xfrm>
            <a:off x="2411760" y="6223363"/>
            <a:ext cx="511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>
                <a:latin typeface="Trebuchet MS" pitchFamily="34" charset="0"/>
              </a:rPr>
              <a:t>Ivan Meštrović: Marko Marulić, bronca, 1924. </a:t>
            </a:r>
            <a:endParaRPr lang="en-GB" dirty="0">
              <a:latin typeface="Trebuchet MS" pitchFamily="34" charset="0"/>
            </a:endParaRPr>
          </a:p>
        </p:txBody>
      </p:sp>
      <p:pic>
        <p:nvPicPr>
          <p:cNvPr id="7" name="Prez09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358214" y="6215082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68311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079" y="260648"/>
            <a:ext cx="3225793" cy="6379871"/>
          </a:xfrm>
          <a:prstGeom prst="rect">
            <a:avLst/>
          </a:prstGeom>
          <a:ln>
            <a:solidFill>
              <a:schemeClr val="bg1">
                <a:lumMod val="95000"/>
                <a:lumOff val="5000"/>
              </a:schemeClr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3573403" y="6221434"/>
            <a:ext cx="5541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Ivan Meštrović: Spomenik Marku Maruliću u Splitu, 1925.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2777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32656"/>
            <a:ext cx="4032448" cy="30243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7504" y="3501008"/>
            <a:ext cx="449999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1700" dirty="0" smtClean="0">
                <a:latin typeface="Trebuchet MS" pitchFamily="34" charset="0"/>
              </a:rPr>
              <a:t>Vlado </a:t>
            </a:r>
            <a:r>
              <a:rPr lang="hr-HR" sz="1700" dirty="0" err="1" smtClean="0">
                <a:latin typeface="Trebuchet MS" pitchFamily="34" charset="0"/>
              </a:rPr>
              <a:t>Radas</a:t>
            </a:r>
            <a:r>
              <a:rPr lang="hr-HR" sz="1700" dirty="0" smtClean="0">
                <a:latin typeface="Trebuchet MS" pitchFamily="34" charset="0"/>
              </a:rPr>
              <a:t>: Spomenik Marku Maruliću na Marulićevom trgu  u </a:t>
            </a:r>
            <a:r>
              <a:rPr lang="hr-HR" sz="1700" b="1" dirty="0" smtClean="0">
                <a:latin typeface="Trebuchet MS" pitchFamily="34" charset="0"/>
              </a:rPr>
              <a:t>Zagrebu</a:t>
            </a:r>
            <a:r>
              <a:rPr lang="hr-HR" sz="1700" dirty="0" smtClean="0">
                <a:latin typeface="Trebuchet MS" pitchFamily="34" charset="0"/>
              </a:rPr>
              <a:t> iz 1999. </a:t>
            </a:r>
            <a:endParaRPr lang="en-GB" sz="1700" dirty="0">
              <a:latin typeface="Trebuchet MS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496" y="332655"/>
            <a:ext cx="4200022" cy="560003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203157" y="5976634"/>
            <a:ext cx="489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dirty="0" smtClean="0"/>
              <a:t>Slavomir Drinković: Spomenik Marku Maruliću iz 2000., </a:t>
            </a:r>
            <a:r>
              <a:rPr lang="en-GB" dirty="0"/>
              <a:t>Julius-</a:t>
            </a:r>
            <a:r>
              <a:rPr lang="en-GB" dirty="0" err="1"/>
              <a:t>Morgenroth</a:t>
            </a:r>
            <a:r>
              <a:rPr lang="en-GB" dirty="0"/>
              <a:t> </a:t>
            </a:r>
            <a:r>
              <a:rPr lang="en-GB" dirty="0" err="1" smtClean="0"/>
              <a:t>Platz</a:t>
            </a:r>
            <a:r>
              <a:rPr lang="hr-HR" dirty="0" smtClean="0"/>
              <a:t>, </a:t>
            </a:r>
            <a:r>
              <a:rPr lang="hr-HR" b="1" dirty="0" smtClean="0"/>
              <a:t>Berlin</a:t>
            </a:r>
            <a:endParaRPr lang="en-GB" b="1" dirty="0"/>
          </a:p>
        </p:txBody>
      </p:sp>
    </p:spTree>
    <p:extLst>
      <p:ext uri="{BB962C8B-B14F-4D97-AF65-F5344CB8AC3E}">
        <p14:creationId xmlns="" xmlns:p14="http://schemas.microsoft.com/office/powerpoint/2010/main" val="1399257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X\Downloads\knin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28182"/>
            <a:ext cx="4689234" cy="32403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45516"/>
            <a:ext cx="3571875" cy="476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6469" y="3770964"/>
            <a:ext cx="47153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600" dirty="0" smtClean="0">
                <a:latin typeface="Trebuchet MS" pitchFamily="34" charset="0"/>
              </a:rPr>
              <a:t>Slavomir Drinković: spomenik Marku Maruliću ispred Veleučilišta Marko Marulić u Kninu, 2005. </a:t>
            </a:r>
            <a:endParaRPr lang="en-GB" sz="1600" dirty="0">
              <a:latin typeface="Trebuchet MS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20072" y="5301208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1600" dirty="0" err="1" smtClean="0">
                <a:latin typeface="Trebuchet MS" pitchFamily="34" charset="0"/>
              </a:rPr>
              <a:t>Vasko</a:t>
            </a:r>
            <a:r>
              <a:rPr lang="hr-HR" sz="1600" dirty="0" smtClean="0">
                <a:latin typeface="Trebuchet MS" pitchFamily="34" charset="0"/>
              </a:rPr>
              <a:t> Lipovac: spomenik Marku Maruliću u Vukovaru, 2006. </a:t>
            </a:r>
            <a:endParaRPr lang="en-GB" sz="1600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8552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200" dirty="0" smtClean="0">
                <a:latin typeface="Trebuchet MS" pitchFamily="34" charset="0"/>
              </a:rPr>
              <a:t>Predloženi kriteriji valorizacije</a:t>
            </a:r>
            <a:endParaRPr lang="en-GB" sz="2200" dirty="0">
              <a:latin typeface="Trebuchet MS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023334369"/>
              </p:ext>
            </p:extLst>
          </p:nvPr>
        </p:nvGraphicFramePr>
        <p:xfrm>
          <a:off x="1979712" y="1700808"/>
          <a:ext cx="5328592" cy="410445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328592"/>
              </a:tblGrid>
              <a:tr h="402182">
                <a:tc>
                  <a:txBody>
                    <a:bodyPr/>
                    <a:lstStyle/>
                    <a:p>
                      <a:pPr algn="ctr"/>
                      <a:r>
                        <a:rPr lang="hr-HR" dirty="0" smtClean="0"/>
                        <a:t>Skulptura u javnom gradskom prostoru</a:t>
                      </a:r>
                      <a:endParaRPr lang="en-GB" dirty="0"/>
                    </a:p>
                  </a:txBody>
                  <a:tcPr/>
                </a:tc>
              </a:tr>
              <a:tr h="402182">
                <a:tc>
                  <a:txBody>
                    <a:bodyPr/>
                    <a:lstStyle/>
                    <a:p>
                      <a:r>
                        <a:rPr lang="hr-HR" dirty="0" smtClean="0"/>
                        <a:t>Materijal</a:t>
                      </a:r>
                      <a:endParaRPr lang="en-GB" dirty="0"/>
                    </a:p>
                  </a:txBody>
                  <a:tcPr/>
                </a:tc>
              </a:tr>
              <a:tr h="402182">
                <a:tc>
                  <a:txBody>
                    <a:bodyPr/>
                    <a:lstStyle/>
                    <a:p>
                      <a:r>
                        <a:rPr lang="hr-HR" dirty="0" smtClean="0"/>
                        <a:t>Vještina obrade</a:t>
                      </a:r>
                      <a:endParaRPr lang="en-GB" dirty="0"/>
                    </a:p>
                  </a:txBody>
                  <a:tcPr/>
                </a:tc>
              </a:tr>
              <a:tr h="402182">
                <a:tc>
                  <a:txBody>
                    <a:bodyPr/>
                    <a:lstStyle/>
                    <a:p>
                      <a:r>
                        <a:rPr lang="hr-HR" dirty="0" smtClean="0"/>
                        <a:t>Estetske kvalitete</a:t>
                      </a:r>
                      <a:endParaRPr lang="en-GB" dirty="0"/>
                    </a:p>
                  </a:txBody>
                  <a:tcPr/>
                </a:tc>
              </a:tr>
              <a:tr h="402182">
                <a:tc>
                  <a:txBody>
                    <a:bodyPr/>
                    <a:lstStyle/>
                    <a:p>
                      <a:r>
                        <a:rPr lang="hr-HR" dirty="0" smtClean="0"/>
                        <a:t>Dimenzije</a:t>
                      </a:r>
                      <a:endParaRPr lang="en-GB" dirty="0"/>
                    </a:p>
                  </a:txBody>
                  <a:tcPr/>
                </a:tc>
              </a:tr>
              <a:tr h="4021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dirty="0" smtClean="0"/>
                        <a:t>Pozicioniranje</a:t>
                      </a:r>
                      <a:endParaRPr lang="en-GB" dirty="0" smtClean="0"/>
                    </a:p>
                  </a:txBody>
                  <a:tcPr/>
                </a:tc>
              </a:tr>
              <a:tr h="402182">
                <a:tc>
                  <a:txBody>
                    <a:bodyPr/>
                    <a:lstStyle/>
                    <a:p>
                      <a:r>
                        <a:rPr lang="hr-HR" dirty="0" smtClean="0"/>
                        <a:t>Simbolička uloga</a:t>
                      </a:r>
                      <a:r>
                        <a:rPr lang="hr-HR" baseline="0" dirty="0" smtClean="0"/>
                        <a:t> u kontekstu ambijenta</a:t>
                      </a:r>
                      <a:endParaRPr lang="en-GB" dirty="0"/>
                    </a:p>
                  </a:txBody>
                  <a:tcPr/>
                </a:tc>
              </a:tr>
              <a:tr h="1289185">
                <a:tc>
                  <a:txBody>
                    <a:bodyPr/>
                    <a:lstStyle/>
                    <a:p>
                      <a:r>
                        <a:rPr lang="hr-HR" dirty="0" smtClean="0"/>
                        <a:t>Pozitivan</a:t>
                      </a:r>
                      <a:r>
                        <a:rPr lang="hr-HR" baseline="0" dirty="0" smtClean="0"/>
                        <a:t> ili negativan potencijal za postajanje dijelom </a:t>
                      </a:r>
                      <a:r>
                        <a:rPr lang="hr-HR" b="1" baseline="0" dirty="0" smtClean="0"/>
                        <a:t>kolektivne memorije </a:t>
                      </a:r>
                      <a:r>
                        <a:rPr lang="hr-HR" baseline="0" dirty="0" smtClean="0"/>
                        <a:t>vezane uz jedno razdoblje </a:t>
                      </a:r>
                      <a:r>
                        <a:rPr lang="hr-HR" b="1" baseline="0" dirty="0" smtClean="0"/>
                        <a:t>urbane povijesti</a:t>
                      </a:r>
                      <a:endParaRPr lang="en-GB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rez10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8358214" y="628652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07052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68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548680"/>
            <a:ext cx="6780245" cy="5085184"/>
          </a:xfrm>
          <a:prstGeom prst="rect">
            <a:avLst/>
          </a:prstGeom>
          <a:ln>
            <a:solidFill>
              <a:schemeClr val="bg1">
                <a:lumMod val="95000"/>
                <a:lumOff val="5000"/>
              </a:schemeClr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259632" y="5949280"/>
            <a:ext cx="6912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dirty="0" smtClean="0">
                <a:latin typeface="Trebuchet MS" pitchFamily="34" charset="0"/>
              </a:rPr>
              <a:t>Šime </a:t>
            </a:r>
            <a:r>
              <a:rPr lang="hr-HR" dirty="0" err="1" smtClean="0">
                <a:latin typeface="Trebuchet MS" pitchFamily="34" charset="0"/>
              </a:rPr>
              <a:t>Vidulin</a:t>
            </a:r>
            <a:r>
              <a:rPr lang="hr-HR" dirty="0" smtClean="0">
                <a:latin typeface="Trebuchet MS" pitchFamily="34" charset="0"/>
              </a:rPr>
              <a:t> : spomenik Marku Maruliću ispred Hrvatskoga doma Herceg Stjepan Kosača u Mostaru, 2005.</a:t>
            </a:r>
            <a:endParaRPr lang="en-GB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3510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87624" y="260648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dirty="0" smtClean="0"/>
              <a:t>Povijest i urbanistička regulacija javne gradske površine s kojom je skulptura u interakciji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07504" y="1124744"/>
            <a:ext cx="299769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Austrougarski kružni tok prvotno vezan uz aleje sa stambenim četvrtima</a:t>
            </a:r>
          </a:p>
          <a:p>
            <a:endParaRPr lang="hr-HR" dirty="0" smtClean="0"/>
          </a:p>
          <a:p>
            <a:r>
              <a:rPr lang="hr-HR" dirty="0" smtClean="0"/>
              <a:t>Izvorna Arhitektura: </a:t>
            </a:r>
            <a:r>
              <a:rPr lang="hr-HR" dirty="0" err="1" smtClean="0"/>
              <a:t>kasnohistoricističke</a:t>
            </a:r>
            <a:r>
              <a:rPr lang="hr-HR" dirty="0" smtClean="0"/>
              <a:t> i secesijske privatne kuće mahom u vlasništvu gradskih uglednika</a:t>
            </a:r>
          </a:p>
          <a:p>
            <a:endParaRPr lang="hr-HR" dirty="0"/>
          </a:p>
          <a:p>
            <a:endParaRPr lang="hr-HR" dirty="0" smtClean="0"/>
          </a:p>
          <a:p>
            <a:endParaRPr lang="hr-HR" dirty="0"/>
          </a:p>
          <a:p>
            <a:r>
              <a:rPr lang="hr-HR" b="1" dirty="0" smtClean="0"/>
              <a:t>danas: ključno sjecište prometnih pravaca u urbanoj infrastrukturi   </a:t>
            </a:r>
            <a:endParaRPr lang="en-GB" b="1" dirty="0"/>
          </a:p>
        </p:txBody>
      </p:sp>
      <p:pic>
        <p:nvPicPr>
          <p:cNvPr id="6" name="Rezervirano mjesto sadržaja 3" descr="6qw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203848" y="1438065"/>
            <a:ext cx="5698395" cy="3620673"/>
          </a:xfrm>
        </p:spPr>
      </p:pic>
      <p:pic>
        <p:nvPicPr>
          <p:cNvPr id="8" name="Prez15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49677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87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X\Documents\Doktorat\mostar datoteke\za dipl\mujag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6" y="1513234"/>
            <a:ext cx="4138779" cy="2952328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71600" y="260648"/>
            <a:ext cx="770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dirty="0" smtClean="0"/>
              <a:t>Reprezentativna arhitektura privatne namjene s kraja XIX. i početka XX. stoljeća </a:t>
            </a:r>
            <a:endParaRPr lang="en-GB" dirty="0"/>
          </a:p>
        </p:txBody>
      </p:sp>
      <p:pic>
        <p:nvPicPr>
          <p:cNvPr id="7" name="Picture 3" descr="C:\Users\X\Documents\Doktorat\Četvrto poglavlje\OŽUJAK 2014\101_1PANA\P102011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9469" y="1268760"/>
            <a:ext cx="4262403" cy="3196802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X\Documents\Doktorat\Četvrto poglavlje\OŽUJAK 2014\101_1PANA\P102011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7903" y="3428999"/>
            <a:ext cx="4296478" cy="3222359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285526" y="4653136"/>
            <a:ext cx="36004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dirty="0"/>
              <a:t>Stambena vila </a:t>
            </a:r>
            <a:r>
              <a:rPr lang="hr-HR" dirty="0" smtClean="0"/>
              <a:t>gradonačelnika </a:t>
            </a:r>
            <a:r>
              <a:rPr lang="hr-HR" dirty="0" err="1" smtClean="0"/>
              <a:t>Mujage</a:t>
            </a:r>
            <a:r>
              <a:rPr lang="hr-HR" dirty="0" smtClean="0"/>
              <a:t> Komadine, kasnije Sveučilišna knjižnica; izvorni izgled i današnje stanje. </a:t>
            </a:r>
            <a:endParaRPr lang="en-GB" dirty="0"/>
          </a:p>
        </p:txBody>
      </p:sp>
      <p:pic>
        <p:nvPicPr>
          <p:cNvPr id="10" name="Prez19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tretch>
            <a:fillRect/>
          </a:stretch>
        </p:blipFill>
        <p:spPr>
          <a:xfrm>
            <a:off x="571472" y="628652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29209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7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X\Documents\Doktorat\Četvrto poglavlje\OŽUJAK 2014\101_1PANA\P102006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1" y="548680"/>
            <a:ext cx="6720747" cy="5040560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259630" y="5877272"/>
            <a:ext cx="67207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r-HR" dirty="0"/>
              <a:t>Najraniji primjerak stambene arhitekture u zoni okolice </a:t>
            </a:r>
            <a:r>
              <a:rPr lang="hr-HR" dirty="0" err="1"/>
              <a:t>Rondoa</a:t>
            </a:r>
            <a:r>
              <a:rPr lang="hr-HR" dirty="0"/>
              <a:t>, vila sagrađena za bečkoga tvorničara Eduarda </a:t>
            </a:r>
            <a:r>
              <a:rPr lang="hr-HR" dirty="0" err="1"/>
              <a:t>Fesslera</a:t>
            </a:r>
            <a:r>
              <a:rPr lang="hr-HR" dirty="0"/>
              <a:t> 1897. </a:t>
            </a:r>
            <a:endParaRPr lang="en-GB" dirty="0"/>
          </a:p>
        </p:txBody>
      </p:sp>
      <p:pic>
        <p:nvPicPr>
          <p:cNvPr id="7" name="Prez20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500034" y="6215082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54500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9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X\Documents\Doktorat\109NIKON\DSCN229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260648"/>
            <a:ext cx="3960441" cy="2970331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X\Documents\Doktorat\Četvrto poglavlje\OŽUJAK 2014\102_PANA\P102013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84343"/>
            <a:ext cx="4283968" cy="3212976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X\Documents\Doktorat\Četvrto poglavlje\OŽUJAK 2014\101_1PANA\P102016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214" y="3115290"/>
            <a:ext cx="2807033" cy="3742710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softEdge rad="6350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X\Documents\Doktorat\Četvrto poglavlje\OŽUJAK 2014\101_1PANA\P102012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475646"/>
            <a:ext cx="4310608" cy="3232956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softEdge rad="6350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64042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96752"/>
            <a:ext cx="4392488" cy="4536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1800" dirty="0" smtClean="0">
                <a:latin typeface="Trebuchet MS" pitchFamily="34" charset="0"/>
                <a:cs typeface="Times New Roman" pitchFamily="18" charset="0"/>
              </a:rPr>
              <a:t>Godine 1897. gradski inženjer i istaknuta javna ličnost Mostara na prijelazu stoljeća, Miloš Komadina razradio je regulacijski plan prometne mreže oko trga Rondo što će predstavljati okosnicu izgradnje stambenih četvrti u ulicama koje se radijalno šire iz kružne površine trga.</a:t>
            </a:r>
          </a:p>
          <a:p>
            <a:pPr marL="0" indent="0">
              <a:buNone/>
            </a:pPr>
            <a:r>
              <a:rPr lang="hr-HR" sz="1800" dirty="0" err="1" smtClean="0">
                <a:latin typeface="Trebuchet MS" pitchFamily="34" charset="0"/>
                <a:cs typeface="Times New Roman" pitchFamily="18" charset="0"/>
              </a:rPr>
              <a:t>Stephanie</a:t>
            </a:r>
            <a:r>
              <a:rPr lang="hr-HR" sz="1800" dirty="0" smtClean="0">
                <a:latin typeface="Trebuchet MS" pitchFamily="34" charset="0"/>
                <a:cs typeface="Times New Roman" pitchFamily="18" charset="0"/>
              </a:rPr>
              <a:t> </a:t>
            </a:r>
            <a:r>
              <a:rPr lang="hr-HR" sz="1800" dirty="0" err="1" smtClean="0">
                <a:latin typeface="Trebuchet MS" pitchFamily="34" charset="0"/>
                <a:cs typeface="Times New Roman" pitchFamily="18" charset="0"/>
              </a:rPr>
              <a:t>Allee</a:t>
            </a:r>
            <a:r>
              <a:rPr lang="hr-HR" sz="1800" dirty="0" smtClean="0">
                <a:latin typeface="Trebuchet MS" pitchFamily="34" charset="0"/>
                <a:cs typeface="Times New Roman" pitchFamily="18" charset="0"/>
              </a:rPr>
              <a:t> i Liska ulica probijene su odmah nakon regulacije središnjega prostora trga, a ostale 4 u prvim desetljećima XX. stoljeća.</a:t>
            </a:r>
            <a:endParaRPr lang="en-GB" sz="1800" dirty="0">
              <a:latin typeface="Trebuchet MS" pitchFamily="34" charset="0"/>
            </a:endParaRPr>
          </a:p>
        </p:txBody>
      </p:sp>
      <p:pic>
        <p:nvPicPr>
          <p:cNvPr id="4" name="Rezervirano mjesto sadržaja 3" descr="BeFunky_Sepia_1.jp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8064" y="179889"/>
            <a:ext cx="3792911" cy="6015639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3095391" y="6317730"/>
            <a:ext cx="584558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hr-HR" sz="1600" dirty="0" smtClean="0">
                <a:latin typeface="Trebuchet MS" pitchFamily="34" charset="0"/>
                <a:cs typeface="Times New Roman" pitchFamily="18" charset="0"/>
              </a:rPr>
              <a:t>Miloš Komadina: plan Mostara, kraj 1880-ih/početak 1890-ih  </a:t>
            </a:r>
            <a:endParaRPr lang="hr-HR" sz="1600" dirty="0">
              <a:latin typeface="Trebuchet MS" pitchFamily="34" charset="0"/>
              <a:cs typeface="Times New Roman" pitchFamily="18" charset="0"/>
            </a:endParaRPr>
          </a:p>
        </p:txBody>
      </p:sp>
      <p:pic>
        <p:nvPicPr>
          <p:cNvPr id="7" name="Prez21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28596" y="6215082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13818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05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6" y="476672"/>
            <a:ext cx="5354759" cy="59046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68144" y="2780928"/>
            <a:ext cx="32758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600" dirty="0" smtClean="0">
                <a:latin typeface="Trebuchet MS" pitchFamily="34" charset="0"/>
              </a:rPr>
              <a:t>Dušan Milić (član Građevinske sekcije Tehničkoga odjeljenja Mostar): sačuvani dio karte ovoga dijela grada iz srpnja 1932. </a:t>
            </a:r>
            <a:endParaRPr lang="en-GB" sz="1600" dirty="0">
              <a:latin typeface="Trebuchet MS" pitchFamily="34" charset="0"/>
            </a:endParaRPr>
          </a:p>
        </p:txBody>
      </p:sp>
      <p:pic>
        <p:nvPicPr>
          <p:cNvPr id="8" name="Prez2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357158" y="65532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89740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0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:\Doktorat\db\2010-01-01 00.00.00-1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60648"/>
            <a:ext cx="7632848" cy="5724636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827584" y="6093296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dirty="0" smtClean="0"/>
              <a:t>Miroslav Loose (Građevno-tehničko odjeljenje Gradskoga poglavarstva u Mostaru): </a:t>
            </a:r>
            <a:r>
              <a:rPr lang="hr-HR" dirty="0" smtClean="0">
                <a:latin typeface="Trebuchet MS" pitchFamily="34" charset="0"/>
              </a:rPr>
              <a:t>karta Mostara iz 1942. </a:t>
            </a:r>
            <a:endParaRPr lang="vi-VN" dirty="0"/>
          </a:p>
        </p:txBody>
      </p:sp>
      <p:sp>
        <p:nvSpPr>
          <p:cNvPr id="6" name="Oval 5"/>
          <p:cNvSpPr/>
          <p:nvPr/>
        </p:nvSpPr>
        <p:spPr>
          <a:xfrm>
            <a:off x="3707904" y="2348880"/>
            <a:ext cx="720080" cy="77408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rez23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357158" y="6357958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71057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74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515134"/>
            <a:ext cx="6779705" cy="494302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70585" y="5458156"/>
            <a:ext cx="67687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dirty="0" smtClean="0"/>
              <a:t>Kultno mostarsko okupljalište nakon izgradnje Kulturnoga doma prema projektu </a:t>
            </a:r>
            <a:r>
              <a:rPr lang="hr-HR" dirty="0" err="1" smtClean="0"/>
              <a:t>Reufa</a:t>
            </a:r>
            <a:r>
              <a:rPr lang="hr-HR" dirty="0" smtClean="0"/>
              <a:t> Kadića (1959./1960.), kasnije izmjene: Romeo </a:t>
            </a:r>
            <a:r>
              <a:rPr lang="hr-HR" dirty="0" err="1" smtClean="0"/>
              <a:t>Tiberio</a:t>
            </a:r>
            <a:r>
              <a:rPr lang="hr-HR" dirty="0" smtClean="0"/>
              <a:t>, </a:t>
            </a:r>
            <a:r>
              <a:rPr lang="en-GB" dirty="0" err="1"/>
              <a:t>Izudin</a:t>
            </a:r>
            <a:r>
              <a:rPr lang="en-GB" dirty="0"/>
              <a:t> </a:t>
            </a:r>
            <a:r>
              <a:rPr lang="en-GB" dirty="0" err="1"/>
              <a:t>Mahmutspahić</a:t>
            </a:r>
            <a:r>
              <a:rPr lang="hr-HR" dirty="0" smtClean="0"/>
              <a:t/>
            </a:r>
            <a:br>
              <a:rPr lang="hr-HR" dirty="0" smtClean="0"/>
            </a:br>
            <a:r>
              <a:rPr lang="hr-HR" dirty="0" smtClean="0"/>
              <a:t>Danas: Hrvatski dom Herceg Stjepan Kosača</a:t>
            </a:r>
            <a:endParaRPr lang="en-GB" dirty="0"/>
          </a:p>
        </p:txBody>
      </p:sp>
      <p:pic>
        <p:nvPicPr>
          <p:cNvPr id="6" name="Prez24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500034" y="628652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75807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16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20688"/>
            <a:ext cx="8348883" cy="4696247"/>
          </a:xfrm>
          <a:prstGeom prst="rect">
            <a:avLst/>
          </a:prstGeom>
        </p:spPr>
      </p:pic>
      <p:pic>
        <p:nvPicPr>
          <p:cNvPr id="5" name="Prez24-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28596" y="628652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25391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200" dirty="0" smtClean="0">
                <a:latin typeface="Trebuchet MS" pitchFamily="34" charset="0"/>
              </a:rPr>
              <a:t>Reprezentativna javna arhitektura uspjelo obilježava središnju gradsku površinu</a:t>
            </a:r>
            <a:endParaRPr lang="en-GB" sz="2200" dirty="0">
              <a:latin typeface="Trebuchet MS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9984" y="1836650"/>
            <a:ext cx="3954016" cy="2965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36650"/>
            <a:ext cx="4948553" cy="2945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974791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941568" cy="1143000"/>
          </a:xfrm>
        </p:spPr>
        <p:txBody>
          <a:bodyPr>
            <a:normAutofit/>
          </a:bodyPr>
          <a:lstStyle/>
          <a:p>
            <a:r>
              <a:rPr lang="hr-HR" sz="2400" dirty="0" smtClean="0">
                <a:latin typeface="Trebuchet MS" pitchFamily="34" charset="0"/>
              </a:rPr>
              <a:t>Predloženi </a:t>
            </a:r>
            <a:r>
              <a:rPr lang="en-US" sz="2400" dirty="0" smtClean="0">
                <a:latin typeface="Trebuchet MS" pitchFamily="34" charset="0"/>
              </a:rPr>
              <a:t>k</a:t>
            </a:r>
            <a:r>
              <a:rPr lang="hr-HR" sz="2400" dirty="0" smtClean="0">
                <a:latin typeface="Trebuchet MS" pitchFamily="34" charset="0"/>
              </a:rPr>
              <a:t>r</a:t>
            </a:r>
            <a:r>
              <a:rPr lang="en-US" sz="2400" dirty="0" smtClean="0">
                <a:latin typeface="Trebuchet MS" pitchFamily="34" charset="0"/>
              </a:rPr>
              <a:t>i</a:t>
            </a:r>
            <a:r>
              <a:rPr lang="hr-HR" sz="2400" dirty="0" err="1" smtClean="0">
                <a:latin typeface="Trebuchet MS" pitchFamily="34" charset="0"/>
              </a:rPr>
              <a:t>teriji</a:t>
            </a:r>
            <a:r>
              <a:rPr lang="hr-HR" sz="2400" dirty="0" smtClean="0">
                <a:latin typeface="Trebuchet MS" pitchFamily="34" charset="0"/>
              </a:rPr>
              <a:t> valorizacije</a:t>
            </a:r>
            <a:endParaRPr lang="en-GB" sz="2400" dirty="0">
              <a:latin typeface="Trebuchet MS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57904785"/>
              </p:ext>
            </p:extLst>
          </p:nvPr>
        </p:nvGraphicFramePr>
        <p:xfrm>
          <a:off x="1691680" y="1556792"/>
          <a:ext cx="6096000" cy="40436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096000"/>
              </a:tblGrid>
              <a:tr h="139040">
                <a:tc>
                  <a:txBody>
                    <a:bodyPr/>
                    <a:lstStyle/>
                    <a:p>
                      <a:pPr algn="ctr"/>
                      <a:r>
                        <a:rPr lang="hr-HR" dirty="0" smtClean="0"/>
                        <a:t>Odavanje počasti osobama i događajima na središnjim javnim površinama 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dirty="0" smtClean="0"/>
                        <a:t>Značaj povijesne osobe/događaja</a:t>
                      </a:r>
                      <a:r>
                        <a:rPr lang="hr-HR" baseline="0" dirty="0" smtClean="0"/>
                        <a:t> – uloga u povijesti naroda/grada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dirty="0" smtClean="0"/>
                        <a:t>Jasnoća,</a:t>
                      </a:r>
                      <a:r>
                        <a:rPr lang="hr-HR" baseline="0" dirty="0" smtClean="0"/>
                        <a:t> smislenost vizualnoga i prostornoga funkcioniranja spomenika 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dirty="0" smtClean="0"/>
                        <a:t>Logika</a:t>
                      </a:r>
                      <a:r>
                        <a:rPr lang="hr-HR" baseline="0" dirty="0" smtClean="0"/>
                        <a:t> odnosa prema toponimiji/uličnoj nomenklaturi i/ili simbolici mjesta na koje se skulptura postavlja 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dirty="0" smtClean="0"/>
                        <a:t>Logika funkcioniranja spomenika u urbanom ambijentu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dirty="0" smtClean="0"/>
                        <a:t>Istaknutost spomenika u odnosu na okolinu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dirty="0" smtClean="0"/>
                        <a:t>Kvaliteta</a:t>
                      </a:r>
                      <a:r>
                        <a:rPr lang="hr-HR" baseline="0" dirty="0" smtClean="0"/>
                        <a:t> umjetničke izvedbe</a:t>
                      </a:r>
                      <a:endParaRPr lang="en-GB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dirty="0" smtClean="0"/>
                        <a:t>Dostojanstvenost/doličnost</a:t>
                      </a:r>
                      <a:r>
                        <a:rPr lang="hr-HR" baseline="0" dirty="0" smtClean="0"/>
                        <a:t> </a:t>
                      </a:r>
                      <a:r>
                        <a:rPr lang="hr-HR" dirty="0" smtClean="0"/>
                        <a:t>u prikazu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rez25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428596" y="628652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52189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57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84305"/>
            <a:ext cx="4403606" cy="3302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 descr="http://i195.photobucket.com/albums/z281/surefire_photo/hrdomhsk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19" y="184306"/>
            <a:ext cx="4403881" cy="331556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79639" y="3717032"/>
            <a:ext cx="67687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dirty="0" smtClean="0"/>
              <a:t>Na Trgu hrvatskih velikana, uz spomenik Marku Maruliću s lijeve strane glavnoga ulaza, postavljeni su i spomenici poginulim hrvatskim braniteljima u središtu trga i kraljici Katarini Kosači s desne strane glavnoga ulaza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259632" y="5301208"/>
            <a:ext cx="65527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dirty="0" smtClean="0"/>
              <a:t>Koja je funkcija ove površine u vizualnoj memoriji stanovnika Mostara s obzirom na njezinu povijest i značaj u urbanoj infrastrukturi? </a:t>
            </a:r>
            <a:endParaRPr lang="en-GB" dirty="0"/>
          </a:p>
        </p:txBody>
      </p:sp>
      <p:pic>
        <p:nvPicPr>
          <p:cNvPr id="7" name="Prez25-b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571472" y="6215082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38267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5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784966"/>
            <a:ext cx="8424936" cy="4850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>
            <a:off x="1979712" y="3210426"/>
            <a:ext cx="432048" cy="578614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55593">
            <a:off x="6362373" y="3007992"/>
            <a:ext cx="685535" cy="822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937692">
            <a:off x="4649723" y="3670799"/>
            <a:ext cx="1141706" cy="1128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3528" y="5949280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Izvor fotografije: http://kosaca-</a:t>
            </a:r>
            <a:r>
              <a:rPr lang="hr-HR" dirty="0" err="1" smtClean="0"/>
              <a:t>mostar.com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831877" y="2502540"/>
            <a:ext cx="2664296" cy="70788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r-HR" sz="20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Spomenik Marku Maruliću</a:t>
            </a:r>
            <a:endParaRPr lang="en-GB" sz="20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64025" y="4235118"/>
            <a:ext cx="2520280" cy="92333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r-HR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rebuchet MS" pitchFamily="34" charset="0"/>
              </a:rPr>
              <a:t>Spomenik poginulim hrvatskim braniteljima</a:t>
            </a:r>
            <a:endParaRPr lang="en-GB" b="1" dirty="0">
              <a:solidFill>
                <a:schemeClr val="bg1">
                  <a:lumMod val="95000"/>
                  <a:lumOff val="5000"/>
                </a:schemeClr>
              </a:solidFill>
              <a:latin typeface="Trebuchet MS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24126" y="2583744"/>
            <a:ext cx="2664295" cy="36933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hr-HR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Spomenik Katarini Kosači</a:t>
            </a:r>
            <a:endParaRPr lang="en-GB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3" name="Prez31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tretch>
            <a:fillRect/>
          </a:stretch>
        </p:blipFill>
        <p:spPr>
          <a:xfrm>
            <a:off x="357158" y="6357958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7674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0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268760"/>
            <a:ext cx="7416824" cy="39890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r-HR" sz="3600" dirty="0" smtClean="0">
                <a:latin typeface="Trebuchet MS" pitchFamily="34" charset="0"/>
              </a:rPr>
              <a:t>Zadovoljava li </a:t>
            </a:r>
            <a:r>
              <a:rPr lang="en-US" sz="3600" dirty="0" err="1" smtClean="0">
                <a:latin typeface="Trebuchet MS" pitchFamily="34" charset="0"/>
              </a:rPr>
              <a:t>spomenik</a:t>
            </a:r>
            <a:r>
              <a:rPr lang="en-US" sz="3600" dirty="0" smtClean="0">
                <a:latin typeface="Trebuchet MS" pitchFamily="34" charset="0"/>
              </a:rPr>
              <a:t> </a:t>
            </a:r>
            <a:r>
              <a:rPr lang="en-US" sz="3600" dirty="0" err="1" smtClean="0">
                <a:latin typeface="Trebuchet MS" pitchFamily="34" charset="0"/>
              </a:rPr>
              <a:t>Marku</a:t>
            </a:r>
            <a:r>
              <a:rPr lang="en-US" sz="3600" dirty="0" smtClean="0">
                <a:latin typeface="Trebuchet MS" pitchFamily="34" charset="0"/>
              </a:rPr>
              <a:t> </a:t>
            </a:r>
            <a:r>
              <a:rPr lang="en-US" sz="3600" dirty="0" err="1" smtClean="0">
                <a:latin typeface="Trebuchet MS" pitchFamily="34" charset="0"/>
              </a:rPr>
              <a:t>Maruli</a:t>
            </a:r>
            <a:r>
              <a:rPr lang="hr-HR" sz="3600" dirty="0" smtClean="0">
                <a:latin typeface="Trebuchet MS" pitchFamily="34" charset="0"/>
              </a:rPr>
              <a:t>ću kriterije valorizacije koji su postavljeni s obzirom na značaj mjesta u urbanom krajoliku i funkcije javne skulpture u prostoru? </a:t>
            </a:r>
            <a:endParaRPr lang="en-GB" sz="3600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85960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8640"/>
            <a:ext cx="6192688" cy="2736304"/>
          </a:xfrm>
        </p:spPr>
        <p:txBody>
          <a:bodyPr/>
          <a:lstStyle/>
          <a:p>
            <a:pPr marL="0" indent="0">
              <a:buNone/>
            </a:pPr>
            <a:r>
              <a:rPr lang="hr-HR" sz="3600" i="1" dirty="0" smtClean="0">
                <a:latin typeface="Trebuchet MS" pitchFamily="34" charset="0"/>
              </a:rPr>
              <a:t>To je nešto o čemu svaki ozbiljan i razuman čovjek mora imati svoje mišljenje.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157" y="2083668"/>
            <a:ext cx="2975191" cy="3744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827584" y="4473523"/>
            <a:ext cx="4968552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500" b="1" dirty="0" smtClean="0"/>
              <a:t>William Morris (1834. – 1896.)</a:t>
            </a:r>
            <a:endParaRPr lang="hr-HR" sz="2500" b="1" dirty="0" smtClean="0"/>
          </a:p>
          <a:p>
            <a:endParaRPr lang="hr-HR" sz="2500" b="1" dirty="0"/>
          </a:p>
          <a:p>
            <a:r>
              <a:rPr lang="hr-HR" sz="1400" b="1" dirty="0" smtClean="0"/>
              <a:t>Iz predavanja održanoga pred članovima </a:t>
            </a:r>
            <a:r>
              <a:rPr lang="hr-HR" sz="1400" dirty="0" smtClean="0"/>
              <a:t>Društva umjetnosti i Škole za dizajn u Birminghamu u veljači 1879. </a:t>
            </a:r>
            <a:endParaRPr lang="hr-HR" sz="1400" dirty="0"/>
          </a:p>
        </p:txBody>
      </p:sp>
    </p:spTree>
    <p:extLst>
      <p:ext uri="{BB962C8B-B14F-4D97-AF65-F5344CB8AC3E}">
        <p14:creationId xmlns="" xmlns:p14="http://schemas.microsoft.com/office/powerpoint/2010/main" val="2523036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933</TotalTime>
  <Words>1084</Words>
  <Application>Microsoft Office PowerPoint</Application>
  <PresentationFormat>On-screen Show (4:3)</PresentationFormat>
  <Paragraphs>78</Paragraphs>
  <Slides>27</Slides>
  <Notes>0</Notes>
  <HiddenSlides>0</HiddenSlides>
  <MMClips>17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Trg hrvatskih velikana (Rondo) u Mostaru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Predloženi kriteriji valorizacije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Reprezentativna javna arhitektura uspjelo obilježava središnju gradsku površinu</vt:lpstr>
      <vt:lpstr>Predloženi kriteriji valorizacije</vt:lpstr>
      <vt:lpstr>Slide 24</vt:lpstr>
      <vt:lpstr>Slide 25</vt:lpstr>
      <vt:lpstr>Slide 26</vt:lpstr>
      <vt:lpstr>Slide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Trg hrvatskih velikana (Rondo) u Mostaru</dc:title>
  <dc:creator>X</dc:creator>
  <cp:lastModifiedBy>profa</cp:lastModifiedBy>
  <cp:revision>42</cp:revision>
  <dcterms:created xsi:type="dcterms:W3CDTF">2016-01-07T14:05:49Z</dcterms:created>
  <dcterms:modified xsi:type="dcterms:W3CDTF">2016-01-28T07:52:19Z</dcterms:modified>
</cp:coreProperties>
</file>